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257" r:id="rId2"/>
    <p:sldId id="258" r:id="rId3"/>
    <p:sldId id="276" r:id="rId4"/>
    <p:sldId id="268" r:id="rId5"/>
    <p:sldId id="265" r:id="rId6"/>
    <p:sldId id="272" r:id="rId7"/>
    <p:sldId id="271" r:id="rId8"/>
    <p:sldId id="270" r:id="rId9"/>
    <p:sldId id="286" r:id="rId10"/>
    <p:sldId id="280" r:id="rId11"/>
    <p:sldId id="281" r:id="rId12"/>
    <p:sldId id="285" r:id="rId13"/>
    <p:sldId id="264" r:id="rId14"/>
    <p:sldId id="279" r:id="rId15"/>
    <p:sldId id="277" r:id="rId16"/>
    <p:sldId id="278" r:id="rId17"/>
    <p:sldId id="275" r:id="rId18"/>
    <p:sldId id="261" r:id="rId19"/>
    <p:sldId id="282" r:id="rId20"/>
    <p:sldId id="274" r:id="rId21"/>
    <p:sldId id="284" r:id="rId22"/>
    <p:sldId id="283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A5E46"/>
    <a:srgbClr val="ED5E33"/>
    <a:srgbClr val="FD4902"/>
    <a:srgbClr val="E86864"/>
    <a:srgbClr val="EA6155"/>
    <a:srgbClr val="E87572"/>
    <a:srgbClr val="E976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44"/>
    <p:restoredTop sz="64702"/>
  </p:normalViewPr>
  <p:slideViewPr>
    <p:cSldViewPr snapToGrid="0" snapToObjects="1">
      <p:cViewPr varScale="1">
        <p:scale>
          <a:sx n="80" d="100"/>
          <a:sy n="80" d="100"/>
        </p:scale>
        <p:origin x="166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CFD3AE-9071-224A-B675-15A76FB69B01}" type="datetimeFigureOut">
              <a:rPr lang="en-US" smtClean="0"/>
              <a:t>2/17/21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2352D6-35AF-0544-A99E-554CC41E76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6424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352D6-35AF-0544-A99E-554CC41E76C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1205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Include screenshot of interactive map. </a:t>
            </a:r>
          </a:p>
          <a:p>
            <a:r>
              <a:rPr lang="en-US" dirty="0"/>
              <a:t>Zoom into features of Map over a few slides!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Example highlighted Manhattan -&gt; Upper East Side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352D6-35AF-0544-A99E-554CC41E76C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0001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Include screenshot of interactive map. </a:t>
            </a:r>
          </a:p>
          <a:p>
            <a:r>
              <a:rPr lang="en-US" dirty="0"/>
              <a:t>Zoom into features of Map over a few slides!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352D6-35AF-0544-A99E-554CC41E76C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8609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Include screenshot of interactive map. </a:t>
            </a:r>
          </a:p>
          <a:p>
            <a:r>
              <a:rPr lang="en-US" dirty="0"/>
              <a:t>Zoom into features of Map over a few slides!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352D6-35AF-0544-A99E-554CC41E76C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8175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Manhattan</a:t>
            </a:r>
          </a:p>
          <a:p>
            <a:r>
              <a:rPr lang="en-US" dirty="0"/>
              <a:t>Brooklyn</a:t>
            </a:r>
          </a:p>
          <a:p>
            <a:r>
              <a:rPr lang="en-US" dirty="0"/>
              <a:t>Bronx</a:t>
            </a:r>
          </a:p>
          <a:p>
            <a:r>
              <a:rPr lang="en-US" dirty="0"/>
              <a:t>Queens</a:t>
            </a:r>
          </a:p>
          <a:p>
            <a:r>
              <a:rPr lang="en-US" dirty="0"/>
              <a:t>Staten Island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**Include Legend/Summary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352D6-35AF-0544-A99E-554CC41E76C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0687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Include Image of Top 15 </a:t>
            </a:r>
            <a:r>
              <a:rPr lang="en-US" dirty="0" err="1"/>
              <a:t>Neighbourhoods</a:t>
            </a:r>
            <a:r>
              <a:rPr lang="en-US" dirty="0"/>
              <a:t>***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352D6-35AF-0544-A99E-554CC41E76C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4174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Superhost</a:t>
            </a:r>
            <a:r>
              <a:rPr lang="en-US" dirty="0"/>
              <a:t> Requirements: </a:t>
            </a:r>
          </a:p>
          <a:p>
            <a:endParaRPr lang="en-US" dirty="0"/>
          </a:p>
          <a:p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 Completed at least 10 trips OR completed 3 reservations that total at least 100 nights</a:t>
            </a:r>
          </a:p>
          <a:p>
            <a:pPr marL="171450" indent="-171450">
              <a:buFontTx/>
              <a:buChar char="-"/>
            </a:pP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Maintained a 90% response rate or higher</a:t>
            </a:r>
          </a:p>
          <a:p>
            <a:pPr marL="171450" indent="-171450">
              <a:buFontTx/>
              <a:buChar char="-"/>
            </a:pP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Maintained a 1% percent cancellation rate (1 cancellation per 100 reservations) or lower</a:t>
            </a:r>
          </a:p>
          <a:p>
            <a:pPr marL="171450" indent="-171450">
              <a:buFontTx/>
              <a:buChar char="-"/>
            </a:pP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Maintained a 4.8 overall rating (this rating looks at the past 365 days of reviews, based on the date the guest left a review, not the date the guest checked out)</a:t>
            </a:r>
          </a:p>
          <a:p>
            <a:endParaRPr lang="en-US" dirty="0"/>
          </a:p>
          <a:p>
            <a:r>
              <a:rPr lang="en-US" dirty="0"/>
              <a:t>Provide top </a:t>
            </a:r>
            <a:r>
              <a:rPr lang="en-US" dirty="0" err="1"/>
              <a:t>neighbourhood</a:t>
            </a:r>
            <a:r>
              <a:rPr lang="en-US" dirty="0"/>
              <a:t> per borough </a:t>
            </a:r>
          </a:p>
          <a:p>
            <a:endParaRPr lang="en-US" dirty="0"/>
          </a:p>
          <a:p>
            <a:r>
              <a:rPr lang="en-US" dirty="0"/>
              <a:t>Manhattan -</a:t>
            </a:r>
          </a:p>
          <a:p>
            <a:r>
              <a:rPr lang="en-US" dirty="0"/>
              <a:t>Brooklyn -</a:t>
            </a:r>
          </a:p>
          <a:p>
            <a:r>
              <a:rPr lang="en-US" dirty="0"/>
              <a:t>Bronx -</a:t>
            </a:r>
          </a:p>
          <a:p>
            <a:r>
              <a:rPr lang="en-US" dirty="0"/>
              <a:t>Queens -</a:t>
            </a:r>
          </a:p>
          <a:p>
            <a:r>
              <a:rPr lang="en-US" dirty="0"/>
              <a:t>Staten Island -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352D6-35AF-0544-A99E-554CC41E76C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4964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How do prices of listings vary by location? 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Most expensive </a:t>
            </a:r>
            <a:r>
              <a:rPr lang="en-US" dirty="0" err="1"/>
              <a:t>neighbourhood</a:t>
            </a:r>
            <a:r>
              <a:rPr lang="en-US" dirty="0"/>
              <a:t>:</a:t>
            </a:r>
          </a:p>
          <a:p>
            <a:pPr marL="171450" indent="-171450">
              <a:buFontTx/>
              <a:buChar char="-"/>
            </a:pPr>
            <a:r>
              <a:rPr lang="en-US" dirty="0"/>
              <a:t>Most affordable </a:t>
            </a:r>
            <a:r>
              <a:rPr lang="en-US" dirty="0" err="1"/>
              <a:t>neighbourhood</a:t>
            </a:r>
            <a:r>
              <a:rPr lang="en-US" dirty="0"/>
              <a:t>: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352D6-35AF-0544-A99E-554CC41E76C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8140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***Create summary of new </a:t>
            </a:r>
            <a:r>
              <a:rPr lang="en-US" dirty="0" err="1"/>
              <a:t>Javascript</a:t>
            </a:r>
            <a:r>
              <a:rPr lang="en-US" dirty="0"/>
              <a:t> Library/difficulties</a:t>
            </a:r>
          </a:p>
          <a:p>
            <a:r>
              <a:rPr lang="en-US" dirty="0"/>
              <a:t>***Any html/bootstrap features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352D6-35AF-0544-A99E-554CC41E76C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6639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352D6-35AF-0544-A99E-554CC41E76C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00983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Discuss Project Hurdles and how we </a:t>
            </a:r>
            <a:r>
              <a:rPr lang="en-US"/>
              <a:t>overcame them here.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352D6-35AF-0544-A99E-554CC41E76C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0081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In-depth analysis on one of the most densely populated cities in the world.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352D6-35AF-0544-A99E-554CC41E76C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87542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352D6-35AF-0544-A99E-554CC41E76C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27232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352D6-35AF-0544-A99E-554CC41E76C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49815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352D6-35AF-0544-A99E-554CC41E76C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9379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aim of our project’s analysis is to answer the following questions: </a:t>
            </a:r>
          </a:p>
          <a:p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dirty="0"/>
              <a:t>What are the different types of properties in NYC?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1200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dirty="0"/>
              <a:t>Does property type availability vary by neighbourhood?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1200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dirty="0"/>
              <a:t>What neighbourhoods in NYC are rated highly by guests?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1200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dirty="0"/>
              <a:t>How do prices of listings vary by location?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1200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dirty="0"/>
              <a:t>How has the demand for Airbnb rentals evolved from ** date?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352D6-35AF-0544-A99E-554CC41E76C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8206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-The data is sourced from the </a:t>
            </a:r>
            <a:r>
              <a:rPr lang="en-CA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Inside Airbnb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website </a:t>
            </a:r>
            <a:r>
              <a:rPr lang="en-CA" dirty="0"/>
              <a:t>http://</a:t>
            </a:r>
            <a:r>
              <a:rPr lang="en-CA" dirty="0" err="1"/>
              <a:t>insideairbnb.com</a:t>
            </a:r>
            <a:r>
              <a:rPr lang="en-CA" dirty="0"/>
              <a:t>/get-the-</a:t>
            </a:r>
            <a:r>
              <a:rPr lang="en-CA" dirty="0" err="1"/>
              <a:t>data.html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which hosts publicly available data from the Airbnb site.</a:t>
            </a:r>
          </a:p>
          <a:p>
            <a:endParaRPr lang="en-CA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-Columns/features we were interested in did not contain data in the required format and hence were manipulated in a way that their meanings are retained.</a:t>
            </a:r>
          </a:p>
          <a:p>
            <a:endParaRPr lang="en-CA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  <a:sym typeface="Wingdings" pitchFamily="2" charset="2"/>
            </a:endParaRPr>
          </a:p>
          <a:p>
            <a:endParaRPr lang="en-CA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  <a:sym typeface="Wingdings" pitchFamily="2" charset="2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352D6-35AF-0544-A99E-554CC41E76C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6183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Some columns containing attributes we were interested did not contain data in the required format. Needed to be manipulated in a way that their meanings were retained.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352D6-35AF-0544-A99E-554CC41E76C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1262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-The data is sourced from the </a:t>
            </a:r>
            <a:r>
              <a:rPr lang="en-CA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Inside Airbnb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website </a:t>
            </a:r>
            <a:r>
              <a:rPr lang="en-CA" dirty="0"/>
              <a:t>http://</a:t>
            </a:r>
            <a:r>
              <a:rPr lang="en-CA" dirty="0" err="1"/>
              <a:t>insideairbnb.com</a:t>
            </a:r>
            <a:r>
              <a:rPr lang="en-CA" dirty="0"/>
              <a:t>/get-the-</a:t>
            </a:r>
            <a:r>
              <a:rPr lang="en-CA" dirty="0" err="1"/>
              <a:t>data.html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which hosts publicly available data from the Airbnb site.</a:t>
            </a:r>
          </a:p>
          <a:p>
            <a:endParaRPr lang="en-CA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-Columns/features we were interested in did not contain data in the required format and hence were manipulated in a way that their meanings are retained.</a:t>
            </a:r>
          </a:p>
          <a:p>
            <a:endParaRPr lang="en-CA" sz="10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Values in columns comprised of special characters (e.g. $, %, and ,) were standardized.</a:t>
            </a:r>
          </a:p>
          <a:p>
            <a:endParaRPr lang="en-CA" sz="10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Needed to further reduce the size of dataset to meet free uploading requirements to </a:t>
            </a:r>
            <a:r>
              <a:rPr lang="en-CA" sz="10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postgres</a:t>
            </a:r>
            <a:r>
              <a:rPr lang="en-CA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SQL.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352D6-35AF-0544-A99E-554CC41E76C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6512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-(Give brief overview of columns/rows we began with 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itchFamily="2" charset="2"/>
              </a:rPr>
              <a:t> Final result of Listings Cleaned</a:t>
            </a:r>
          </a:p>
          <a:p>
            <a:endParaRPr lang="en-US" dirty="0"/>
          </a:p>
          <a:p>
            <a:r>
              <a:rPr lang="en-US" dirty="0"/>
              <a:t>*Include screenshot of dashboard summary.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352D6-35AF-0544-A99E-554CC41E76C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5928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*** Include screen shot of ERD Diagram 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*** Provide details on Elephant SQL screenshots/ queries.</a:t>
            </a:r>
          </a:p>
          <a:p>
            <a:endParaRPr lang="en-US" dirty="0"/>
          </a:p>
          <a:p>
            <a:r>
              <a:rPr lang="en-US" dirty="0"/>
              <a:t>*Uploaded tables using Jupiter Notebook and Pandas</a:t>
            </a:r>
          </a:p>
          <a:p>
            <a:endParaRPr lang="en-US" dirty="0"/>
          </a:p>
          <a:p>
            <a:r>
              <a:rPr lang="en-US" dirty="0"/>
              <a:t>*Challenges:</a:t>
            </a:r>
          </a:p>
          <a:p>
            <a:r>
              <a:rPr lang="en-US" dirty="0"/>
              <a:t>* Had to create a new database and flask database</a:t>
            </a:r>
          </a:p>
          <a:p>
            <a:r>
              <a:rPr lang="en-US" dirty="0"/>
              <a:t>*Elephant SQL – Original data set was too large when we tried to load</a:t>
            </a:r>
          </a:p>
          <a:p>
            <a:r>
              <a:rPr lang="en-US" dirty="0"/>
              <a:t>*Used Elephant SQL to connect to </a:t>
            </a:r>
            <a:r>
              <a:rPr lang="en-US" dirty="0" err="1"/>
              <a:t>postgres</a:t>
            </a:r>
            <a:r>
              <a:rPr lang="en-US" dirty="0"/>
              <a:t> SQL </a:t>
            </a:r>
          </a:p>
          <a:p>
            <a:r>
              <a:rPr lang="en-US" dirty="0"/>
              <a:t>(Kapil and Hilary)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352D6-35AF-0544-A99E-554CC41E76C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3151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352D6-35AF-0544-A99E-554CC41E76C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4870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A414AC-F608-A547-8D74-46A507F58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C95982-4CA6-264D-9DED-686EBABA85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D53970-96BC-F54E-9178-3E6677841E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C48CD-57E2-ED46-8391-F2D890161E05}" type="datetimeFigureOut">
              <a:rPr lang="en-US" smtClean="0"/>
              <a:t>2/17/21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68CDFB-16FF-8E46-9F55-1568CEE986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A9206B-1355-6242-AA6F-322633F6E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55470-58A2-524A-B5D5-176072D57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4166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920484-2AF1-2E42-B1A3-940166E54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F16EF49-82CB-0C4F-9D01-F94C3B682B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F7554A-9720-D946-8D03-4C216D0709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C48CD-57E2-ED46-8391-F2D890161E05}" type="datetimeFigureOut">
              <a:rPr lang="en-US" smtClean="0"/>
              <a:t>2/17/21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FE9C6F-621B-CB48-874F-F9A726E3C8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51D6D7-CC89-3542-8A47-0D89CE0A3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55470-58A2-524A-B5D5-176072D57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3717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0F8A698-DEA7-774C-B416-A47CB36AB03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61666D-65E0-3E42-A7E7-A648A8F06A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BA59FE-0E5E-E24B-8A96-98D12229BE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C48CD-57E2-ED46-8391-F2D890161E05}" type="datetimeFigureOut">
              <a:rPr lang="en-US" smtClean="0"/>
              <a:t>2/17/21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52D34F-533C-6446-A90E-CA44B5D218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5154F1-8E0E-6E4D-A167-91C28831C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55470-58A2-524A-B5D5-176072D57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7945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54F2E9-B56E-7F4F-95D2-BF314B3050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1D0098-1ABC-1F48-A39F-31A3E844B2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F43D17-993A-B94C-9AB9-2176FC9591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C48CD-57E2-ED46-8391-F2D890161E05}" type="datetimeFigureOut">
              <a:rPr lang="en-US" smtClean="0"/>
              <a:t>2/17/21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700EFE-58F3-0B40-8451-CD8C7E6931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09DAF0-8FFD-3F49-8E0F-D34F0B5698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55470-58A2-524A-B5D5-176072D57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7114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A1CA-5D5C-4846-83F9-F68DD01BFD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9774CE-1FB6-374B-BBEC-5C9BCC705B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8EAD63-9A15-F54C-9E81-A15B51E30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C48CD-57E2-ED46-8391-F2D890161E05}" type="datetimeFigureOut">
              <a:rPr lang="en-US" smtClean="0"/>
              <a:t>2/17/21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C0306E-BD89-A742-B90F-48B432B08F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40EE2B-0973-7E48-A636-5AC9F0584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55470-58A2-524A-B5D5-176072D57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018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3AA64B-1093-0744-8613-7CCF35437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0A4714-150F-CA46-9ED9-10B1B6CB0F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6C7B3C-9D2B-7D45-B23A-AD58593F48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9787A9-A91A-ED4B-8889-F4024057CF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C48CD-57E2-ED46-8391-F2D890161E05}" type="datetimeFigureOut">
              <a:rPr lang="en-US" smtClean="0"/>
              <a:t>2/17/21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728243-9D26-E544-AC19-636980F14B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F71114-CE82-1F46-8A23-A5ED3B2A92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55470-58A2-524A-B5D5-176072D57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2091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4DDDAD-F0A6-7844-B907-1B9AF6C92C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F76544-2EA1-2549-AA95-5C3D2CFEC8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9942E3-0EEB-9C46-B849-E550C84828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A8FCFFC-846D-0B48-AD61-45C2927395D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739C7A8-35D8-7945-A524-E27F3444E44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BDD1AD3-12EF-CB4D-B5A7-E0594031BB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C48CD-57E2-ED46-8391-F2D890161E05}" type="datetimeFigureOut">
              <a:rPr lang="en-US" smtClean="0"/>
              <a:t>2/17/21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18B8BCB-5F4A-2D41-BA3C-EAA337031F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399041E-6B7E-F746-B90B-D3E74B10C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55470-58A2-524A-B5D5-176072D57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9668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19C14B-8BD3-7B43-A234-98DCF139B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ED8F70-482D-6545-BB89-2769A7FA90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C48CD-57E2-ED46-8391-F2D890161E05}" type="datetimeFigureOut">
              <a:rPr lang="en-US" smtClean="0"/>
              <a:t>2/17/21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F8F63D-669C-644F-B372-E6C118CD5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0B9AA1-E1EC-FA4C-B892-BEB5D07F32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55470-58A2-524A-B5D5-176072D57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1892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F2E87BE-6BC6-FA4B-A693-89FEDCE7BF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C48CD-57E2-ED46-8391-F2D890161E05}" type="datetimeFigureOut">
              <a:rPr lang="en-US" smtClean="0"/>
              <a:t>2/17/21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EDED653-CCF9-3E46-9D8B-41A7153485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EEF9E2-0A09-B54A-A3FC-3B85EC1DD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55470-58A2-524A-B5D5-176072D57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226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B9DF4-F994-C64B-8AFE-30FF163CD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EC7616-0498-1C49-90A8-E69B1B839C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05AD41-7276-D749-A045-2996117F76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5379D5-817F-D64C-8AE9-34782D563C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C48CD-57E2-ED46-8391-F2D890161E05}" type="datetimeFigureOut">
              <a:rPr lang="en-US" smtClean="0"/>
              <a:t>2/17/21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9B0E92-9890-9149-B4F9-FAAF13E3B4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606D28-7B06-7942-93F4-1D4CCEB14C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55470-58A2-524A-B5D5-176072D57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0616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5ACEA2-D2BF-8A48-AD10-A92026ACF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55FA78B-BD1E-C24A-BD1F-DAF2306847E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46ECD3-8A94-1547-8901-5D0BBDA0B8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474883-D9E6-A44D-A84B-03EE735C04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C48CD-57E2-ED46-8391-F2D890161E05}" type="datetimeFigureOut">
              <a:rPr lang="en-US" smtClean="0"/>
              <a:t>2/17/21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E8296F-234E-4740-9028-AD7B942C3E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7382AD-2BEE-DB49-BE5C-703340238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55470-58A2-524A-B5D5-176072D57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0154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3AA296B-7B67-604C-BB3E-24F8C65F7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E96868-9EE6-0C40-AF02-DEFE5FC419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C9078F-E783-D546-A715-A1A241F4999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EC48CD-57E2-ED46-8391-F2D890161E05}" type="datetimeFigureOut">
              <a:rPr lang="en-US" smtClean="0"/>
              <a:t>2/17/21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19BFD3-FF26-7B42-8498-C454678F29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3F29CC-5FEB-5740-9D7C-EB39720452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655470-58A2-524A-B5D5-176072D57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925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.jpe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jpe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31ECE876-8EDD-084B-A4A3-59D0BF476534}"/>
              </a:ext>
            </a:extLst>
          </p:cNvPr>
          <p:cNvSpPr txBox="1"/>
          <p:nvPr/>
        </p:nvSpPr>
        <p:spPr>
          <a:xfrm>
            <a:off x="3938018" y="3714774"/>
            <a:ext cx="84124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+mj-lt"/>
              </a:rPr>
              <a:t>Exploratory Data Analysis and Visualization of New York City Airbnb Listings – 02/17/21</a:t>
            </a:r>
            <a:endParaRPr lang="en-US" dirty="0"/>
          </a:p>
        </p:txBody>
      </p:sp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C7170052-2AC0-DD47-9864-B904FD1811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26590" t="20798" r="31668" b="40721"/>
          <a:stretch/>
        </p:blipFill>
        <p:spPr>
          <a:xfrm>
            <a:off x="46667" y="1010278"/>
            <a:ext cx="3872497" cy="4181824"/>
          </a:xfr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14FB99A-DF85-EA42-BC5C-C8B98E98F4D8}"/>
              </a:ext>
            </a:extLst>
          </p:cNvPr>
          <p:cNvSpPr txBox="1"/>
          <p:nvPr/>
        </p:nvSpPr>
        <p:spPr>
          <a:xfrm>
            <a:off x="4411824" y="5276184"/>
            <a:ext cx="79386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Kapil </a:t>
            </a:r>
            <a:r>
              <a:rPr lang="en-US" i="1" dirty="0" err="1"/>
              <a:t>Pundhir</a:t>
            </a:r>
            <a:r>
              <a:rPr lang="en-US" i="1" dirty="0"/>
              <a:t>, Hillary </a:t>
            </a:r>
            <a:r>
              <a:rPr lang="en-US" i="1" dirty="0" err="1"/>
              <a:t>Mandich</a:t>
            </a:r>
            <a:r>
              <a:rPr lang="en-US" i="1" dirty="0"/>
              <a:t>, Cecilia Leung, Amaris Hassan, Caitlan </a:t>
            </a:r>
            <a:r>
              <a:rPr lang="en-US" i="1" dirty="0" err="1"/>
              <a:t>Beachey</a:t>
            </a:r>
            <a:endParaRPr lang="en-US" i="1" dirty="0"/>
          </a:p>
          <a:p>
            <a:endParaRPr lang="en-US" i="1" dirty="0"/>
          </a:p>
          <a:p>
            <a:endParaRPr lang="en-US" i="1" dirty="0"/>
          </a:p>
          <a:p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623729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8B577-5676-3C4B-A107-E41DB331F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2238" y="588197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EA5E46"/>
                </a:solidFill>
              </a:rPr>
              <a:t>Property types available in NYC</a:t>
            </a:r>
          </a:p>
        </p:txBody>
      </p:sp>
      <p:pic>
        <p:nvPicPr>
          <p:cNvPr id="2050" name="Picture 2" descr="Image result for air bnb logo">
            <a:extLst>
              <a:ext uri="{FF2B5EF4-FFF2-40B4-BE49-F238E27FC236}">
                <a16:creationId xmlns:a16="http://schemas.microsoft.com/office/drawing/2014/main" id="{A162C291-208B-BE48-BF44-7D5CD7EF61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0820" y="0"/>
            <a:ext cx="2189605" cy="2022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D0926DC-6298-B648-9DF9-0D78D09F9FC8}"/>
              </a:ext>
            </a:extLst>
          </p:cNvPr>
          <p:cNvCxnSpPr>
            <a:cxnSpLocks/>
          </p:cNvCxnSpPr>
          <p:nvPr/>
        </p:nvCxnSpPr>
        <p:spPr>
          <a:xfrm>
            <a:off x="2526110" y="1576551"/>
            <a:ext cx="9518745" cy="1"/>
          </a:xfrm>
          <a:prstGeom prst="line">
            <a:avLst/>
          </a:prstGeom>
          <a:ln w="12700">
            <a:solidFill>
              <a:srgbClr val="EA5E46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330A3989-685C-2944-8170-938FD534EDE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221" r="24967"/>
          <a:stretch/>
        </p:blipFill>
        <p:spPr>
          <a:xfrm>
            <a:off x="123727" y="1829458"/>
            <a:ext cx="4180946" cy="46932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F346A9B-AC59-D84D-AF87-D6A925164D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8212" y="1745154"/>
            <a:ext cx="6100061" cy="46932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Right Arrow 10">
            <a:extLst>
              <a:ext uri="{FF2B5EF4-FFF2-40B4-BE49-F238E27FC236}">
                <a16:creationId xmlns:a16="http://schemas.microsoft.com/office/drawing/2014/main" id="{E124B70C-C765-7D4E-9329-299A7215750C}"/>
              </a:ext>
            </a:extLst>
          </p:cNvPr>
          <p:cNvSpPr/>
          <p:nvPr/>
        </p:nvSpPr>
        <p:spPr>
          <a:xfrm>
            <a:off x="4643544" y="3429000"/>
            <a:ext cx="1324668" cy="918411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8527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8B577-5676-3C4B-A107-E41DB331F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2238" y="588197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EA5E46"/>
                </a:solidFill>
              </a:rPr>
              <a:t>Property types available in NYC</a:t>
            </a:r>
          </a:p>
        </p:txBody>
      </p:sp>
      <p:pic>
        <p:nvPicPr>
          <p:cNvPr id="2050" name="Picture 2" descr="Image result for air bnb logo">
            <a:extLst>
              <a:ext uri="{FF2B5EF4-FFF2-40B4-BE49-F238E27FC236}">
                <a16:creationId xmlns:a16="http://schemas.microsoft.com/office/drawing/2014/main" id="{A162C291-208B-BE48-BF44-7D5CD7EF61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0820" y="0"/>
            <a:ext cx="2189605" cy="2022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D0926DC-6298-B648-9DF9-0D78D09F9FC8}"/>
              </a:ext>
            </a:extLst>
          </p:cNvPr>
          <p:cNvCxnSpPr>
            <a:cxnSpLocks/>
          </p:cNvCxnSpPr>
          <p:nvPr/>
        </p:nvCxnSpPr>
        <p:spPr>
          <a:xfrm>
            <a:off x="2526110" y="1576551"/>
            <a:ext cx="9518745" cy="1"/>
          </a:xfrm>
          <a:prstGeom prst="line">
            <a:avLst/>
          </a:prstGeom>
          <a:ln w="12700">
            <a:solidFill>
              <a:srgbClr val="EA5E46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0C13BD21-B175-8846-A651-1A6441F3254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7728" r="1052" b="16579"/>
          <a:stretch/>
        </p:blipFill>
        <p:spPr>
          <a:xfrm>
            <a:off x="2934846" y="1720930"/>
            <a:ext cx="9110009" cy="49044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26" name="Picture 2" descr="Image result for blue map pin">
            <a:extLst>
              <a:ext uri="{FF2B5EF4-FFF2-40B4-BE49-F238E27FC236}">
                <a16:creationId xmlns:a16="http://schemas.microsoft.com/office/drawing/2014/main" id="{B16163A0-340F-A54F-B66A-B180C2E13E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242" y="2150375"/>
            <a:ext cx="2601604" cy="3411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20141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8B577-5676-3C4B-A107-E41DB331F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2238" y="588197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EA5E46"/>
                </a:solidFill>
              </a:rPr>
              <a:t>Property types available in NYC</a:t>
            </a:r>
          </a:p>
        </p:txBody>
      </p:sp>
      <p:pic>
        <p:nvPicPr>
          <p:cNvPr id="2050" name="Picture 2" descr="Image result for air bnb logo">
            <a:extLst>
              <a:ext uri="{FF2B5EF4-FFF2-40B4-BE49-F238E27FC236}">
                <a16:creationId xmlns:a16="http://schemas.microsoft.com/office/drawing/2014/main" id="{A162C291-208B-BE48-BF44-7D5CD7EF61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0820" y="0"/>
            <a:ext cx="2189605" cy="2022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D0926DC-6298-B648-9DF9-0D78D09F9FC8}"/>
              </a:ext>
            </a:extLst>
          </p:cNvPr>
          <p:cNvCxnSpPr>
            <a:cxnSpLocks/>
          </p:cNvCxnSpPr>
          <p:nvPr/>
        </p:nvCxnSpPr>
        <p:spPr>
          <a:xfrm>
            <a:off x="2526110" y="1576551"/>
            <a:ext cx="9518745" cy="1"/>
          </a:xfrm>
          <a:prstGeom prst="line">
            <a:avLst/>
          </a:prstGeom>
          <a:ln w="12700">
            <a:solidFill>
              <a:srgbClr val="EA5E46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563DF12E-C608-1840-8826-6E25E27898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412" y="2022038"/>
            <a:ext cx="5099709" cy="42477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4D00FE4-BC2F-FA47-898F-22EC197BD20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51833" b="-466"/>
          <a:stretch/>
        </p:blipFill>
        <p:spPr>
          <a:xfrm>
            <a:off x="7077784" y="1913759"/>
            <a:ext cx="5049888" cy="4646074"/>
          </a:xfrm>
          <a:prstGeom prst="rect">
            <a:avLst/>
          </a:prstGeom>
        </p:spPr>
      </p:pic>
      <p:sp>
        <p:nvSpPr>
          <p:cNvPr id="10" name="Right Arrow 9">
            <a:extLst>
              <a:ext uri="{FF2B5EF4-FFF2-40B4-BE49-F238E27FC236}">
                <a16:creationId xmlns:a16="http://schemas.microsoft.com/office/drawing/2014/main" id="{9929A0DE-781B-B74A-A352-20AA691E79C2}"/>
              </a:ext>
            </a:extLst>
          </p:cNvPr>
          <p:cNvSpPr/>
          <p:nvPr/>
        </p:nvSpPr>
        <p:spPr>
          <a:xfrm>
            <a:off x="5746289" y="3490311"/>
            <a:ext cx="1331495" cy="1030705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48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8B577-5676-3C4B-A107-E41DB331F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2238" y="588197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EA5E46"/>
                </a:solidFill>
              </a:rPr>
              <a:t>Property types available in NYC</a:t>
            </a:r>
          </a:p>
        </p:txBody>
      </p:sp>
      <p:pic>
        <p:nvPicPr>
          <p:cNvPr id="2050" name="Picture 2" descr="Image result for air bnb logo">
            <a:extLst>
              <a:ext uri="{FF2B5EF4-FFF2-40B4-BE49-F238E27FC236}">
                <a16:creationId xmlns:a16="http://schemas.microsoft.com/office/drawing/2014/main" id="{A162C291-208B-BE48-BF44-7D5CD7EF61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0820" y="0"/>
            <a:ext cx="2189605" cy="2022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D0926DC-6298-B648-9DF9-0D78D09F9FC8}"/>
              </a:ext>
            </a:extLst>
          </p:cNvPr>
          <p:cNvCxnSpPr>
            <a:cxnSpLocks/>
          </p:cNvCxnSpPr>
          <p:nvPr/>
        </p:nvCxnSpPr>
        <p:spPr>
          <a:xfrm>
            <a:off x="2526110" y="1576551"/>
            <a:ext cx="9518745" cy="1"/>
          </a:xfrm>
          <a:prstGeom prst="line">
            <a:avLst/>
          </a:prstGeom>
          <a:ln w="12700">
            <a:solidFill>
              <a:srgbClr val="EA5E46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90A5BBF9-FDA3-BF41-81C5-B9BCFC6C577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96" t="18366" r="7791" b="-11192"/>
          <a:stretch/>
        </p:blipFill>
        <p:spPr>
          <a:xfrm>
            <a:off x="2306466" y="3162056"/>
            <a:ext cx="2388973" cy="29150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1198174-2BB3-7842-AC78-09FB84ACE1E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6968" t="10641" r="55247" b="18281"/>
          <a:stretch/>
        </p:blipFill>
        <p:spPr>
          <a:xfrm>
            <a:off x="34010" y="2988520"/>
            <a:ext cx="2340386" cy="260914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0B13029-953F-BD49-BB27-8A0EBD705C3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6107" r="22012" b="14802"/>
          <a:stretch/>
        </p:blipFill>
        <p:spPr>
          <a:xfrm>
            <a:off x="4737895" y="2988520"/>
            <a:ext cx="2494627" cy="260914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88AFCA1-BB89-A84D-A433-9FB84278BA4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2453" r="16796" b="10408"/>
          <a:stretch/>
        </p:blipFill>
        <p:spPr>
          <a:xfrm>
            <a:off x="9817604" y="2988520"/>
            <a:ext cx="2426202" cy="260914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2DC05D6-900E-E54F-9799-9E4735EA4B47}"/>
              </a:ext>
            </a:extLst>
          </p:cNvPr>
          <p:cNvSpPr txBox="1"/>
          <p:nvPr/>
        </p:nvSpPr>
        <p:spPr>
          <a:xfrm>
            <a:off x="115803" y="2022038"/>
            <a:ext cx="2305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+mj-lt"/>
              </a:rPr>
              <a:t>Manhattan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8ECD2AB-B1AC-2343-A061-A9E4ADFFCD3C}"/>
              </a:ext>
            </a:extLst>
          </p:cNvPr>
          <p:cNvSpPr txBox="1"/>
          <p:nvPr/>
        </p:nvSpPr>
        <p:spPr>
          <a:xfrm>
            <a:off x="2657959" y="1980131"/>
            <a:ext cx="23059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+mj-lt"/>
              </a:rPr>
              <a:t>Brooklyn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D407336-F2B3-DC4F-8095-1223E6187CFB}"/>
              </a:ext>
            </a:extLst>
          </p:cNvPr>
          <p:cNvSpPr txBox="1"/>
          <p:nvPr/>
        </p:nvSpPr>
        <p:spPr>
          <a:xfrm>
            <a:off x="4847564" y="2000643"/>
            <a:ext cx="23059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+mj-lt"/>
              </a:rPr>
              <a:t>Bronx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C9CD589-5302-F74A-B868-03DEAC1D03FC}"/>
              </a:ext>
            </a:extLst>
          </p:cNvPr>
          <p:cNvSpPr txBox="1"/>
          <p:nvPr/>
        </p:nvSpPr>
        <p:spPr>
          <a:xfrm>
            <a:off x="9530038" y="2000643"/>
            <a:ext cx="23059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+mj-lt"/>
              </a:rPr>
              <a:t>Staten Island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FE1C2A-26B0-DF42-A7CA-B719799C7BA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6634" t="17461" r="23227" b="6388"/>
          <a:stretch/>
        </p:blipFill>
        <p:spPr>
          <a:xfrm>
            <a:off x="7285482" y="2988520"/>
            <a:ext cx="2426202" cy="2477677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287B4420-45D1-7847-8627-36F93F8CC6F6}"/>
              </a:ext>
            </a:extLst>
          </p:cNvPr>
          <p:cNvSpPr txBox="1"/>
          <p:nvPr/>
        </p:nvSpPr>
        <p:spPr>
          <a:xfrm>
            <a:off x="7143612" y="1980131"/>
            <a:ext cx="23059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+mj-lt"/>
              </a:rPr>
              <a:t>Queens</a:t>
            </a:r>
          </a:p>
        </p:txBody>
      </p:sp>
    </p:spTree>
    <p:extLst>
      <p:ext uri="{BB962C8B-B14F-4D97-AF65-F5344CB8AC3E}">
        <p14:creationId xmlns:p14="http://schemas.microsoft.com/office/powerpoint/2010/main" val="32257013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8B577-5676-3C4B-A107-E41DB331F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2238" y="588197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EA5E46"/>
                </a:solidFill>
              </a:rPr>
              <a:t>NYC </a:t>
            </a:r>
            <a:r>
              <a:rPr lang="en-US" dirty="0" err="1">
                <a:solidFill>
                  <a:srgbClr val="EA5E46"/>
                </a:solidFill>
              </a:rPr>
              <a:t>Neighbourhood</a:t>
            </a:r>
            <a:r>
              <a:rPr lang="en-US" dirty="0">
                <a:solidFill>
                  <a:srgbClr val="EA5E46"/>
                </a:solidFill>
              </a:rPr>
              <a:t> Ratings </a:t>
            </a:r>
          </a:p>
        </p:txBody>
      </p:sp>
      <p:pic>
        <p:nvPicPr>
          <p:cNvPr id="2050" name="Picture 2" descr="Image result for air bnb logo">
            <a:extLst>
              <a:ext uri="{FF2B5EF4-FFF2-40B4-BE49-F238E27FC236}">
                <a16:creationId xmlns:a16="http://schemas.microsoft.com/office/drawing/2014/main" id="{A162C291-208B-BE48-BF44-7D5CD7EF61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0820" y="0"/>
            <a:ext cx="2189605" cy="2022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D0926DC-6298-B648-9DF9-0D78D09F9FC8}"/>
              </a:ext>
            </a:extLst>
          </p:cNvPr>
          <p:cNvCxnSpPr>
            <a:cxnSpLocks/>
          </p:cNvCxnSpPr>
          <p:nvPr/>
        </p:nvCxnSpPr>
        <p:spPr>
          <a:xfrm>
            <a:off x="2526110" y="1576551"/>
            <a:ext cx="9518745" cy="1"/>
          </a:xfrm>
          <a:prstGeom prst="line">
            <a:avLst/>
          </a:prstGeom>
          <a:ln w="12700">
            <a:solidFill>
              <a:srgbClr val="EA5E46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FFE6EC83-45E0-A145-92CA-F78242058A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970247"/>
            <a:ext cx="12192000" cy="2917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0826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8B577-5676-3C4B-A107-E41DB331F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2238" y="588197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EA5E46"/>
                </a:solidFill>
              </a:rPr>
              <a:t>NYC </a:t>
            </a:r>
            <a:r>
              <a:rPr lang="en-US" dirty="0" err="1">
                <a:solidFill>
                  <a:srgbClr val="EA5E46"/>
                </a:solidFill>
              </a:rPr>
              <a:t>Neighbourhood</a:t>
            </a:r>
            <a:r>
              <a:rPr lang="en-US" dirty="0">
                <a:solidFill>
                  <a:srgbClr val="EA5E46"/>
                </a:solidFill>
              </a:rPr>
              <a:t> Ratings </a:t>
            </a:r>
          </a:p>
        </p:txBody>
      </p:sp>
      <p:pic>
        <p:nvPicPr>
          <p:cNvPr id="2050" name="Picture 2" descr="Image result for air bnb logo">
            <a:extLst>
              <a:ext uri="{FF2B5EF4-FFF2-40B4-BE49-F238E27FC236}">
                <a16:creationId xmlns:a16="http://schemas.microsoft.com/office/drawing/2014/main" id="{A162C291-208B-BE48-BF44-7D5CD7EF61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0820" y="0"/>
            <a:ext cx="2189605" cy="2022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D0926DC-6298-B648-9DF9-0D78D09F9FC8}"/>
              </a:ext>
            </a:extLst>
          </p:cNvPr>
          <p:cNvCxnSpPr>
            <a:cxnSpLocks/>
          </p:cNvCxnSpPr>
          <p:nvPr/>
        </p:nvCxnSpPr>
        <p:spPr>
          <a:xfrm>
            <a:off x="2526110" y="1576551"/>
            <a:ext cx="9518745" cy="1"/>
          </a:xfrm>
          <a:prstGeom prst="line">
            <a:avLst/>
          </a:prstGeom>
          <a:ln w="12700">
            <a:solidFill>
              <a:srgbClr val="EA5E46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A6115276-C647-1349-B838-1835ECB639B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92" t="222" r="3408" b="3522"/>
          <a:stretch/>
        </p:blipFill>
        <p:spPr>
          <a:xfrm>
            <a:off x="542646" y="2022037"/>
            <a:ext cx="11339522" cy="3961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7217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8B577-5676-3C4B-A107-E41DB331F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2238" y="588197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EA5E46"/>
                </a:solidFill>
              </a:rPr>
              <a:t>Pricing of NYC Neighbourhoods</a:t>
            </a:r>
          </a:p>
        </p:txBody>
      </p:sp>
      <p:pic>
        <p:nvPicPr>
          <p:cNvPr id="2050" name="Picture 2" descr="Image result for air bnb logo">
            <a:extLst>
              <a:ext uri="{FF2B5EF4-FFF2-40B4-BE49-F238E27FC236}">
                <a16:creationId xmlns:a16="http://schemas.microsoft.com/office/drawing/2014/main" id="{A162C291-208B-BE48-BF44-7D5CD7EF61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0820" y="0"/>
            <a:ext cx="2189605" cy="2022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D0926DC-6298-B648-9DF9-0D78D09F9FC8}"/>
              </a:ext>
            </a:extLst>
          </p:cNvPr>
          <p:cNvCxnSpPr>
            <a:cxnSpLocks/>
          </p:cNvCxnSpPr>
          <p:nvPr/>
        </p:nvCxnSpPr>
        <p:spPr>
          <a:xfrm>
            <a:off x="2526110" y="1576551"/>
            <a:ext cx="9518745" cy="1"/>
          </a:xfrm>
          <a:prstGeom prst="line">
            <a:avLst/>
          </a:prstGeom>
          <a:ln w="12700">
            <a:solidFill>
              <a:srgbClr val="EA5E46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16693B6D-07E7-7B48-99A1-63E38E07BC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900" y="1700462"/>
            <a:ext cx="5233766" cy="49918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9B2C2ED-B34E-A04E-B679-60C1B3C2D8F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3688" t="70821" r="1967" b="3053"/>
          <a:stretch/>
        </p:blipFill>
        <p:spPr>
          <a:xfrm>
            <a:off x="9062936" y="4363452"/>
            <a:ext cx="2359043" cy="2414605"/>
          </a:xfrm>
          <a:prstGeom prst="rect">
            <a:avLst/>
          </a:prstGeom>
        </p:spPr>
      </p:pic>
      <p:sp>
        <p:nvSpPr>
          <p:cNvPr id="3" name="Right Arrow 2">
            <a:extLst>
              <a:ext uri="{FF2B5EF4-FFF2-40B4-BE49-F238E27FC236}">
                <a16:creationId xmlns:a16="http://schemas.microsoft.com/office/drawing/2014/main" id="{E805734F-ACE7-4447-B017-4E857A824F4C}"/>
              </a:ext>
            </a:extLst>
          </p:cNvPr>
          <p:cNvSpPr/>
          <p:nvPr/>
        </p:nvSpPr>
        <p:spPr>
          <a:xfrm>
            <a:off x="6641432" y="4944241"/>
            <a:ext cx="1700463" cy="1055506"/>
          </a:xfrm>
          <a:prstGeom prst="rightArrow">
            <a:avLst/>
          </a:prstGeom>
          <a:solidFill>
            <a:schemeClr val="accent6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8997AC19-6660-1D43-8250-67D75E3D9760}"/>
              </a:ext>
            </a:extLst>
          </p:cNvPr>
          <p:cNvSpPr/>
          <p:nvPr/>
        </p:nvSpPr>
        <p:spPr>
          <a:xfrm>
            <a:off x="6571569" y="2094593"/>
            <a:ext cx="1700463" cy="1055506"/>
          </a:xfrm>
          <a:prstGeom prst="right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D721997-04BE-7F44-A6AB-D7BD81085D5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7510" t="1455" r="1046" b="75172"/>
          <a:stretch/>
        </p:blipFill>
        <p:spPr>
          <a:xfrm>
            <a:off x="9062935" y="1700462"/>
            <a:ext cx="2808224" cy="1990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6106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8B577-5676-3C4B-A107-E41DB331F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2238" y="588197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EA5E46"/>
                </a:solidFill>
              </a:rPr>
              <a:t>Dashboard Design</a:t>
            </a:r>
          </a:p>
        </p:txBody>
      </p:sp>
      <p:pic>
        <p:nvPicPr>
          <p:cNvPr id="2050" name="Picture 2" descr="Image result for air bnb logo">
            <a:extLst>
              <a:ext uri="{FF2B5EF4-FFF2-40B4-BE49-F238E27FC236}">
                <a16:creationId xmlns:a16="http://schemas.microsoft.com/office/drawing/2014/main" id="{A162C291-208B-BE48-BF44-7D5CD7EF61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0820" y="0"/>
            <a:ext cx="2189605" cy="2022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D0926DC-6298-B648-9DF9-0D78D09F9FC8}"/>
              </a:ext>
            </a:extLst>
          </p:cNvPr>
          <p:cNvCxnSpPr>
            <a:cxnSpLocks/>
          </p:cNvCxnSpPr>
          <p:nvPr/>
        </p:nvCxnSpPr>
        <p:spPr>
          <a:xfrm>
            <a:off x="2526110" y="1576551"/>
            <a:ext cx="9518745" cy="1"/>
          </a:xfrm>
          <a:prstGeom prst="line">
            <a:avLst/>
          </a:prstGeom>
          <a:ln w="12700">
            <a:solidFill>
              <a:srgbClr val="EA5E46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70590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8B577-5676-3C4B-A107-E41DB331F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2238" y="588197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EA5E46"/>
                </a:solidFill>
              </a:rPr>
              <a:t>Dashboard Design</a:t>
            </a:r>
          </a:p>
        </p:txBody>
      </p:sp>
      <p:pic>
        <p:nvPicPr>
          <p:cNvPr id="2050" name="Picture 2" descr="Image result for air bnb logo">
            <a:extLst>
              <a:ext uri="{FF2B5EF4-FFF2-40B4-BE49-F238E27FC236}">
                <a16:creationId xmlns:a16="http://schemas.microsoft.com/office/drawing/2014/main" id="{A162C291-208B-BE48-BF44-7D5CD7EF61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0820" y="0"/>
            <a:ext cx="2189605" cy="2022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D0926DC-6298-B648-9DF9-0D78D09F9FC8}"/>
              </a:ext>
            </a:extLst>
          </p:cNvPr>
          <p:cNvCxnSpPr>
            <a:cxnSpLocks/>
          </p:cNvCxnSpPr>
          <p:nvPr/>
        </p:nvCxnSpPr>
        <p:spPr>
          <a:xfrm>
            <a:off x="2526110" y="1576551"/>
            <a:ext cx="9518745" cy="1"/>
          </a:xfrm>
          <a:prstGeom prst="line">
            <a:avLst/>
          </a:prstGeom>
          <a:ln w="12700">
            <a:solidFill>
              <a:srgbClr val="EA5E46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" name="AutoShape 2">
            <a:extLst>
              <a:ext uri="{FF2B5EF4-FFF2-40B4-BE49-F238E27FC236}">
                <a16:creationId xmlns:a16="http://schemas.microsoft.com/office/drawing/2014/main" id="{4A003885-906A-5B4D-B7E6-D590C2605E5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599" y="3276599"/>
            <a:ext cx="5339443" cy="5339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4">
            <a:extLst>
              <a:ext uri="{FF2B5EF4-FFF2-40B4-BE49-F238E27FC236}">
                <a16:creationId xmlns:a16="http://schemas.microsoft.com/office/drawing/2014/main" id="{8070242B-70C5-BB4A-960A-BE0D676EA5A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599" y="3276599"/>
            <a:ext cx="5012871" cy="5012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A39072E-440B-C640-B8ED-6DB513E7AC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6509" y="1769381"/>
            <a:ext cx="9366533" cy="4676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2398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8B577-5676-3C4B-A107-E41DB331F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2238" y="588197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EA5E46"/>
                </a:solidFill>
              </a:rPr>
              <a:t>Project Takeaways</a:t>
            </a:r>
          </a:p>
        </p:txBody>
      </p:sp>
      <p:pic>
        <p:nvPicPr>
          <p:cNvPr id="2050" name="Picture 2" descr="Image result for air bnb logo">
            <a:extLst>
              <a:ext uri="{FF2B5EF4-FFF2-40B4-BE49-F238E27FC236}">
                <a16:creationId xmlns:a16="http://schemas.microsoft.com/office/drawing/2014/main" id="{A162C291-208B-BE48-BF44-7D5CD7EF61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0820" y="0"/>
            <a:ext cx="2189605" cy="2022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D0926DC-6298-B648-9DF9-0D78D09F9FC8}"/>
              </a:ext>
            </a:extLst>
          </p:cNvPr>
          <p:cNvCxnSpPr>
            <a:cxnSpLocks/>
          </p:cNvCxnSpPr>
          <p:nvPr/>
        </p:nvCxnSpPr>
        <p:spPr>
          <a:xfrm>
            <a:off x="2526110" y="1576551"/>
            <a:ext cx="9518745" cy="1"/>
          </a:xfrm>
          <a:prstGeom prst="line">
            <a:avLst/>
          </a:prstGeom>
          <a:ln w="12700">
            <a:solidFill>
              <a:srgbClr val="EA5E46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" name="AutoShape 2">
            <a:extLst>
              <a:ext uri="{FF2B5EF4-FFF2-40B4-BE49-F238E27FC236}">
                <a16:creationId xmlns:a16="http://schemas.microsoft.com/office/drawing/2014/main" id="{4A003885-906A-5B4D-B7E6-D590C2605E5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599" y="3276599"/>
            <a:ext cx="5339443" cy="5339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4">
            <a:extLst>
              <a:ext uri="{FF2B5EF4-FFF2-40B4-BE49-F238E27FC236}">
                <a16:creationId xmlns:a16="http://schemas.microsoft.com/office/drawing/2014/main" id="{8070242B-70C5-BB4A-960A-BE0D676EA5A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599" y="3276599"/>
            <a:ext cx="5012871" cy="5012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2369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8B577-5676-3C4B-A107-E41DB331F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2238" y="588197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EA5E46"/>
                </a:solidFill>
              </a:rPr>
              <a:t>Introduction</a:t>
            </a:r>
          </a:p>
        </p:txBody>
      </p:sp>
      <p:pic>
        <p:nvPicPr>
          <p:cNvPr id="2050" name="Picture 2" descr="Image result for air bnb logo">
            <a:extLst>
              <a:ext uri="{FF2B5EF4-FFF2-40B4-BE49-F238E27FC236}">
                <a16:creationId xmlns:a16="http://schemas.microsoft.com/office/drawing/2014/main" id="{A162C291-208B-BE48-BF44-7D5CD7EF61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2633" y="0"/>
            <a:ext cx="2189605" cy="2022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D0926DC-6298-B648-9DF9-0D78D09F9FC8}"/>
              </a:ext>
            </a:extLst>
          </p:cNvPr>
          <p:cNvCxnSpPr>
            <a:cxnSpLocks/>
          </p:cNvCxnSpPr>
          <p:nvPr/>
        </p:nvCxnSpPr>
        <p:spPr>
          <a:xfrm>
            <a:off x="2526110" y="1576551"/>
            <a:ext cx="9518745" cy="1"/>
          </a:xfrm>
          <a:prstGeom prst="line">
            <a:avLst/>
          </a:prstGeom>
          <a:ln w="12700">
            <a:solidFill>
              <a:srgbClr val="EA5E46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5" name="Picture 4" descr="Image result for drawing new york animation">
            <a:extLst>
              <a:ext uri="{FF2B5EF4-FFF2-40B4-BE49-F238E27FC236}">
                <a16:creationId xmlns:a16="http://schemas.microsoft.com/office/drawing/2014/main" id="{B2B88AB0-ACB9-1C49-83F3-F5D01E5F3E5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6740" y="2902114"/>
            <a:ext cx="7347615" cy="3730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12AAA86-116A-0742-A3EF-1BBEC7600B8B}"/>
              </a:ext>
            </a:extLst>
          </p:cNvPr>
          <p:cNvSpPr txBox="1"/>
          <p:nvPr/>
        </p:nvSpPr>
        <p:spPr>
          <a:xfrm>
            <a:off x="67387" y="1328803"/>
            <a:ext cx="12057225" cy="5416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endParaRPr lang="en-US" sz="2400" dirty="0">
              <a:latin typeface="+mj-lt"/>
            </a:endParaRPr>
          </a:p>
          <a:p>
            <a:pPr marL="285750" indent="-285750">
              <a:buFontTx/>
              <a:buChar char="-"/>
            </a:pPr>
            <a:r>
              <a:rPr lang="en-US" sz="2800" dirty="0">
                <a:latin typeface="+mj-lt"/>
              </a:rPr>
              <a:t>Airbnb has over 7 million listings and over 2.9 million hosts worldwide</a:t>
            </a:r>
          </a:p>
          <a:p>
            <a:endParaRPr lang="en-US" sz="2800" dirty="0">
              <a:latin typeface="+mj-lt"/>
            </a:endParaRPr>
          </a:p>
          <a:p>
            <a:pPr marL="285750" indent="-285750">
              <a:buFontTx/>
              <a:buChar char="-"/>
            </a:pPr>
            <a:r>
              <a:rPr lang="en-US" sz="2800" dirty="0">
                <a:latin typeface="+mj-lt"/>
              </a:rPr>
              <a:t>Airbnb is available in over 100, 000 cities, but the United States alone holds the highest number of listings of any country in the world</a:t>
            </a:r>
          </a:p>
          <a:p>
            <a:pPr marL="285750" indent="-285750">
              <a:buFontTx/>
              <a:buChar char="-"/>
            </a:pPr>
            <a:endParaRPr lang="en-US" sz="2800" dirty="0">
              <a:latin typeface="+mj-lt"/>
            </a:endParaRPr>
          </a:p>
          <a:p>
            <a:pPr marL="285750" indent="-285750">
              <a:buFontTx/>
              <a:buChar char="-"/>
            </a:pPr>
            <a:r>
              <a:rPr lang="en-US" sz="2800" dirty="0">
                <a:latin typeface="+mj-lt"/>
              </a:rPr>
              <a:t>New York City (NYC) is one of the most visited tourist attractions globally, a major center of the entertainment industry, and the world’s leading financial center</a:t>
            </a:r>
          </a:p>
          <a:p>
            <a:pPr marL="285750" indent="-285750">
              <a:buFontTx/>
              <a:buChar char="-"/>
            </a:pPr>
            <a:endParaRPr lang="en-US" sz="2800" dirty="0">
              <a:latin typeface="+mj-lt"/>
            </a:endParaRPr>
          </a:p>
          <a:p>
            <a:pPr marL="285750" indent="-285750">
              <a:buFontTx/>
              <a:buChar char="-"/>
            </a:pPr>
            <a:r>
              <a:rPr lang="en-US" sz="2800" dirty="0">
                <a:latin typeface="+mj-lt"/>
              </a:rPr>
              <a:t>With these factors in consideration, it comes as no surprise that NYC is also one of the top three most popular cities used on Airbnb</a:t>
            </a:r>
          </a:p>
          <a:p>
            <a:endParaRPr lang="en-US" sz="2400" dirty="0">
              <a:latin typeface="+mj-lt"/>
            </a:endParaRPr>
          </a:p>
          <a:p>
            <a:pPr marL="285750" indent="-28575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9229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8B577-5676-3C4B-A107-E41DB331F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2238" y="588197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EA5E46"/>
                </a:solidFill>
              </a:rPr>
              <a:t>Next Steps…</a:t>
            </a:r>
          </a:p>
        </p:txBody>
      </p:sp>
      <p:pic>
        <p:nvPicPr>
          <p:cNvPr id="2050" name="Picture 2" descr="Image result for air bnb logo">
            <a:extLst>
              <a:ext uri="{FF2B5EF4-FFF2-40B4-BE49-F238E27FC236}">
                <a16:creationId xmlns:a16="http://schemas.microsoft.com/office/drawing/2014/main" id="{A162C291-208B-BE48-BF44-7D5CD7EF61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0820" y="0"/>
            <a:ext cx="2189605" cy="2022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D0926DC-6298-B648-9DF9-0D78D09F9FC8}"/>
              </a:ext>
            </a:extLst>
          </p:cNvPr>
          <p:cNvCxnSpPr>
            <a:cxnSpLocks/>
          </p:cNvCxnSpPr>
          <p:nvPr/>
        </p:nvCxnSpPr>
        <p:spPr>
          <a:xfrm>
            <a:off x="2526110" y="1576551"/>
            <a:ext cx="9518745" cy="1"/>
          </a:xfrm>
          <a:prstGeom prst="line">
            <a:avLst/>
          </a:prstGeom>
          <a:ln w="12700">
            <a:solidFill>
              <a:srgbClr val="EA5E46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67A13954-A54D-0C44-B403-C1722DD42C61}"/>
              </a:ext>
            </a:extLst>
          </p:cNvPr>
          <p:cNvSpPr txBox="1"/>
          <p:nvPr/>
        </p:nvSpPr>
        <p:spPr>
          <a:xfrm>
            <a:off x="360947" y="1913760"/>
            <a:ext cx="11450053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800" dirty="0">
                <a:latin typeface="+mj-lt"/>
              </a:rPr>
              <a:t>A major area of concern for cities worldwide is the effect that expansion of Airbnb has made on the housing market for indigenous residents. </a:t>
            </a:r>
          </a:p>
          <a:p>
            <a:pPr marL="285750" indent="-285750">
              <a:buFontTx/>
              <a:buChar char="-"/>
            </a:pPr>
            <a:endParaRPr lang="en-US" sz="2800" dirty="0">
              <a:latin typeface="+mj-lt"/>
            </a:endParaRPr>
          </a:p>
          <a:p>
            <a:pPr marL="285750" indent="-285750">
              <a:buFontTx/>
              <a:buChar char="-"/>
            </a:pPr>
            <a:r>
              <a:rPr lang="en-US" sz="2800" dirty="0">
                <a:latin typeface="+mj-lt"/>
              </a:rPr>
              <a:t>Further analysis can help determine if there is a correlation between Airbnb    listings and rental/house prices for NYC neighbourhoods. </a:t>
            </a:r>
          </a:p>
          <a:p>
            <a:endParaRPr lang="en-US" sz="2800" dirty="0">
              <a:latin typeface="+mj-lt"/>
            </a:endParaRPr>
          </a:p>
          <a:p>
            <a:r>
              <a:rPr lang="en-US" sz="2800" dirty="0">
                <a:latin typeface="+mj-lt"/>
              </a:rPr>
              <a:t>-   Create a model to predict the average Airbnb prices in New York.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59529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8B577-5676-3C4B-A107-E41DB331F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2238" y="588197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EA5E46"/>
                </a:solidFill>
              </a:rPr>
              <a:t>Thank You!</a:t>
            </a:r>
          </a:p>
        </p:txBody>
      </p:sp>
      <p:pic>
        <p:nvPicPr>
          <p:cNvPr id="2050" name="Picture 2" descr="Image result for air bnb logo">
            <a:extLst>
              <a:ext uri="{FF2B5EF4-FFF2-40B4-BE49-F238E27FC236}">
                <a16:creationId xmlns:a16="http://schemas.microsoft.com/office/drawing/2014/main" id="{A162C291-208B-BE48-BF44-7D5CD7EF61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0820" y="0"/>
            <a:ext cx="2189605" cy="2022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D0926DC-6298-B648-9DF9-0D78D09F9FC8}"/>
              </a:ext>
            </a:extLst>
          </p:cNvPr>
          <p:cNvCxnSpPr>
            <a:cxnSpLocks/>
          </p:cNvCxnSpPr>
          <p:nvPr/>
        </p:nvCxnSpPr>
        <p:spPr>
          <a:xfrm>
            <a:off x="2526110" y="1576551"/>
            <a:ext cx="9518745" cy="1"/>
          </a:xfrm>
          <a:prstGeom prst="line">
            <a:avLst/>
          </a:prstGeom>
          <a:ln w="12700">
            <a:solidFill>
              <a:srgbClr val="EA5E46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67A13954-A54D-0C44-B403-C1722DD42C61}"/>
              </a:ext>
            </a:extLst>
          </p:cNvPr>
          <p:cNvSpPr txBox="1"/>
          <p:nvPr/>
        </p:nvSpPr>
        <p:spPr>
          <a:xfrm>
            <a:off x="360947" y="1913760"/>
            <a:ext cx="11450053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93703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1C619BE-7D8B-1C44-8174-BB5141A7C0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64695"/>
            <a:ext cx="12192000" cy="8381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9B8B577-5676-3C4B-A107-E41DB331F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1763" y="1913760"/>
            <a:ext cx="7216942" cy="1916974"/>
          </a:xfrm>
        </p:spPr>
        <p:txBody>
          <a:bodyPr>
            <a:noAutofit/>
          </a:bodyPr>
          <a:lstStyle/>
          <a:p>
            <a:r>
              <a:rPr lang="en-US" sz="9600" dirty="0">
                <a:latin typeface="Arial Rounded MT Bold" panose="020F0704030504030204" pitchFamily="34" charset="77"/>
                <a:cs typeface="Baloo Tamma" panose="03080902040302020200" pitchFamily="66" charset="77"/>
              </a:rPr>
              <a:t>Q&amp;A…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A13954-A54D-0C44-B403-C1722DD42C61}"/>
              </a:ext>
            </a:extLst>
          </p:cNvPr>
          <p:cNvSpPr txBox="1"/>
          <p:nvPr/>
        </p:nvSpPr>
        <p:spPr>
          <a:xfrm>
            <a:off x="360947" y="1913760"/>
            <a:ext cx="114500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3169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>
              <p:cTn id="2" repeatCount="indefinite" restart="whenNotActive" fill="hold" evtFilter="cancelBubble" nodeType="interactiveSeq">
                <p:stCondLst>
                  <p:cond delay="indefinite"/>
                  <p:cond evt="onBegin" delay="0">
                    <p:tn val="1"/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0492 0.05945" pathEditMode="relative" ptsTypes="AA">
                                      <p:cBhvr>
                                        <p:cTn id="6" dur="3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30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0"/>
                            </p:stCondLst>
                            <p:childTnLst>
                              <p:par>
                                <p:cTn id="10" presetID="0" presetClass="path" presetSubtype="0" accel="50000" decel="5000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0.00492 0.05945 L 0 0" pathEditMode="relative" ptsTypes="AA">
                                      <p:cBhvr>
                                        <p:cTn id="11" dur="3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2" presetID="6" presetClass="emph" presetSubtype="0" accel="50000" decel="5000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animScale>
                                      <p:cBhvr>
                                        <p:cTn id="13" dur="30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65000"/>
                            </p:stCondLst>
                            <p:childTnLst>
                              <p:par>
                                <p:cTn id="15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" pathEditMode="relative" ptsTypes="AA">
                                      <p:cBhvr>
                                        <p:cTn id="16" dur="5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8B577-5676-3C4B-A107-E41DB331F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2238" y="588197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EA5E46"/>
                </a:solidFill>
              </a:rPr>
              <a:t>Exploratory Questions</a:t>
            </a:r>
          </a:p>
        </p:txBody>
      </p:sp>
      <p:pic>
        <p:nvPicPr>
          <p:cNvPr id="2050" name="Picture 2" descr="Image result for air bnb logo">
            <a:extLst>
              <a:ext uri="{FF2B5EF4-FFF2-40B4-BE49-F238E27FC236}">
                <a16:creationId xmlns:a16="http://schemas.microsoft.com/office/drawing/2014/main" id="{A162C291-208B-BE48-BF44-7D5CD7EF61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2633" y="0"/>
            <a:ext cx="2189605" cy="2022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D0926DC-6298-B648-9DF9-0D78D09F9FC8}"/>
              </a:ext>
            </a:extLst>
          </p:cNvPr>
          <p:cNvCxnSpPr>
            <a:cxnSpLocks/>
          </p:cNvCxnSpPr>
          <p:nvPr/>
        </p:nvCxnSpPr>
        <p:spPr>
          <a:xfrm>
            <a:off x="2526110" y="1576551"/>
            <a:ext cx="9518745" cy="1"/>
          </a:xfrm>
          <a:prstGeom prst="line">
            <a:avLst/>
          </a:prstGeom>
          <a:ln w="12700">
            <a:solidFill>
              <a:srgbClr val="EA5E46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5" name="Picture 4" descr="Image result for drawing new york animation">
            <a:extLst>
              <a:ext uri="{FF2B5EF4-FFF2-40B4-BE49-F238E27FC236}">
                <a16:creationId xmlns:a16="http://schemas.microsoft.com/office/drawing/2014/main" id="{B2B88AB0-ACB9-1C49-83F3-F5D01E5F3E5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2947" y="2890710"/>
            <a:ext cx="7702117" cy="3910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7E250DDC-B79A-3E40-BCB0-32183E6C5FD3}"/>
              </a:ext>
            </a:extLst>
          </p:cNvPr>
          <p:cNvSpPr txBox="1">
            <a:spLocks/>
          </p:cNvSpPr>
          <p:nvPr/>
        </p:nvSpPr>
        <p:spPr>
          <a:xfrm>
            <a:off x="1410089" y="1434887"/>
            <a:ext cx="9518744" cy="13551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600" dirty="0"/>
          </a:p>
          <a:p>
            <a:pPr algn="ctr"/>
            <a:r>
              <a:rPr lang="en-US" sz="3600" dirty="0"/>
              <a:t>What are the different types of properties in NYC?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dirty="0">
              <a:solidFill>
                <a:srgbClr val="EA5E46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00F854-22C0-4046-9D29-C51DA9FC9D28}"/>
              </a:ext>
            </a:extLst>
          </p:cNvPr>
          <p:cNvSpPr txBox="1"/>
          <p:nvPr/>
        </p:nvSpPr>
        <p:spPr>
          <a:xfrm>
            <a:off x="983548" y="2485205"/>
            <a:ext cx="10765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+mj-lt"/>
              </a:rPr>
              <a:t>Does property type availability vary by neighbourhood?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52BBAB-7569-424B-BD21-0ECFD3FDC38F}"/>
              </a:ext>
            </a:extLst>
          </p:cNvPr>
          <p:cNvSpPr txBox="1"/>
          <p:nvPr/>
        </p:nvSpPr>
        <p:spPr>
          <a:xfrm>
            <a:off x="889588" y="3298502"/>
            <a:ext cx="114766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+mj-lt"/>
              </a:rPr>
              <a:t>What neighbourhoods in NYC are rated highly by guests?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0960A9-95D4-C042-B919-1CA289E023FA}"/>
              </a:ext>
            </a:extLst>
          </p:cNvPr>
          <p:cNvSpPr txBox="1"/>
          <p:nvPr/>
        </p:nvSpPr>
        <p:spPr>
          <a:xfrm>
            <a:off x="2082633" y="4085740"/>
            <a:ext cx="96665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+mj-lt"/>
              </a:rPr>
              <a:t>How do prices of listings vary by location?</a:t>
            </a:r>
          </a:p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7ED832-FC4A-BE47-82A9-ABE533123F47}"/>
              </a:ext>
            </a:extLst>
          </p:cNvPr>
          <p:cNvSpPr txBox="1"/>
          <p:nvPr/>
        </p:nvSpPr>
        <p:spPr>
          <a:xfrm>
            <a:off x="1815757" y="4899037"/>
            <a:ext cx="85604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+mj-lt"/>
              </a:rPr>
              <a:t>How has the demand for Airbnb rentals evolved over time?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9576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4" grpId="0"/>
      <p:bldP spid="5" grpId="0"/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8B577-5676-3C4B-A107-E41DB331F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2238" y="588197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EA5E46"/>
                </a:solidFill>
              </a:rPr>
              <a:t>Analysis of Data Quality</a:t>
            </a:r>
          </a:p>
        </p:txBody>
      </p:sp>
      <p:pic>
        <p:nvPicPr>
          <p:cNvPr id="2050" name="Picture 2" descr="Image result for air bnb logo">
            <a:extLst>
              <a:ext uri="{FF2B5EF4-FFF2-40B4-BE49-F238E27FC236}">
                <a16:creationId xmlns:a16="http://schemas.microsoft.com/office/drawing/2014/main" id="{A162C291-208B-BE48-BF44-7D5CD7EF61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2633" y="0"/>
            <a:ext cx="2189605" cy="2022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D0926DC-6298-B648-9DF9-0D78D09F9FC8}"/>
              </a:ext>
            </a:extLst>
          </p:cNvPr>
          <p:cNvCxnSpPr>
            <a:cxnSpLocks/>
          </p:cNvCxnSpPr>
          <p:nvPr/>
        </p:nvCxnSpPr>
        <p:spPr>
          <a:xfrm>
            <a:off x="2526110" y="1576551"/>
            <a:ext cx="9518745" cy="1"/>
          </a:xfrm>
          <a:prstGeom prst="line">
            <a:avLst/>
          </a:prstGeom>
          <a:ln w="12700">
            <a:solidFill>
              <a:srgbClr val="EA5E46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3199CBD-AF99-EB43-989C-D2F5265D3DED}"/>
              </a:ext>
            </a:extLst>
          </p:cNvPr>
          <p:cNvSpPr txBox="1"/>
          <p:nvPr/>
        </p:nvSpPr>
        <p:spPr>
          <a:xfrm>
            <a:off x="984029" y="2136338"/>
            <a:ext cx="10223941" cy="5539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Data Sourced from Inside Airbnb (</a:t>
            </a:r>
            <a:r>
              <a:rPr lang="en-CA" sz="2400" dirty="0">
                <a:latin typeface="+mj-lt"/>
              </a:rPr>
              <a:t>http://</a:t>
            </a:r>
            <a:r>
              <a:rPr lang="en-CA" sz="2400" dirty="0" err="1">
                <a:latin typeface="+mj-lt"/>
              </a:rPr>
              <a:t>insideairbnb.com</a:t>
            </a:r>
            <a:r>
              <a:rPr lang="en-CA" sz="2400" dirty="0">
                <a:latin typeface="+mj-lt"/>
              </a:rPr>
              <a:t>/get-the-</a:t>
            </a:r>
            <a:r>
              <a:rPr lang="en-CA" sz="2400" dirty="0" err="1">
                <a:latin typeface="+mj-lt"/>
              </a:rPr>
              <a:t>data.html</a:t>
            </a:r>
            <a:r>
              <a:rPr lang="en-CA" sz="2400" dirty="0">
                <a:latin typeface="+mj-lt"/>
              </a:rPr>
              <a:t> )</a:t>
            </a:r>
            <a:r>
              <a:rPr lang="en-US" sz="2400" dirty="0">
                <a:latin typeface="+mj-lt"/>
              </a:rPr>
              <a:t> which hosts publicly available data from the Airbnb site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Available CSV and </a:t>
            </a:r>
            <a:r>
              <a:rPr lang="en-US" sz="2400" dirty="0" err="1">
                <a:latin typeface="+mj-lt"/>
              </a:rPr>
              <a:t>GeoJson</a:t>
            </a:r>
            <a:r>
              <a:rPr lang="en-US" sz="2400" dirty="0">
                <a:latin typeface="+mj-lt"/>
              </a:rPr>
              <a:t> files: </a:t>
            </a:r>
            <a:r>
              <a:rPr lang="en-US" sz="2400" dirty="0" err="1">
                <a:latin typeface="+mj-lt"/>
              </a:rPr>
              <a:t>listings.csv.gz</a:t>
            </a:r>
            <a:r>
              <a:rPr lang="en-US" sz="2400" dirty="0">
                <a:latin typeface="+mj-lt"/>
              </a:rPr>
              <a:t>, </a:t>
            </a:r>
            <a:r>
              <a:rPr lang="en-US" sz="2400" dirty="0" err="1">
                <a:latin typeface="+mj-lt"/>
              </a:rPr>
              <a:t>calendar.csv.gz</a:t>
            </a:r>
            <a:r>
              <a:rPr lang="en-US" sz="2400" dirty="0">
                <a:latin typeface="+mj-lt"/>
              </a:rPr>
              <a:t>, </a:t>
            </a:r>
            <a:r>
              <a:rPr lang="en-US" sz="2400" dirty="0" err="1">
                <a:latin typeface="+mj-lt"/>
              </a:rPr>
              <a:t>reviews.csv.gz</a:t>
            </a:r>
            <a:r>
              <a:rPr lang="en-US" sz="2400" dirty="0">
                <a:latin typeface="+mj-lt"/>
              </a:rPr>
              <a:t>, </a:t>
            </a:r>
            <a:r>
              <a:rPr lang="en-US" sz="2400" dirty="0" err="1">
                <a:latin typeface="+mj-lt"/>
              </a:rPr>
              <a:t>reviews.csv</a:t>
            </a:r>
            <a:r>
              <a:rPr lang="en-US" sz="2400" dirty="0">
                <a:latin typeface="+mj-lt"/>
              </a:rPr>
              <a:t>, </a:t>
            </a:r>
            <a:r>
              <a:rPr lang="en-US" sz="2400" dirty="0" err="1">
                <a:latin typeface="+mj-lt"/>
              </a:rPr>
              <a:t>neighbourhoods.csv</a:t>
            </a:r>
            <a:r>
              <a:rPr lang="en-US" sz="2400" dirty="0">
                <a:latin typeface="+mj-lt"/>
              </a:rPr>
              <a:t>, </a:t>
            </a:r>
            <a:r>
              <a:rPr lang="en-US" sz="2400" dirty="0" err="1">
                <a:latin typeface="+mj-lt"/>
              </a:rPr>
              <a:t>neighbourhoods.geojson</a:t>
            </a:r>
            <a:r>
              <a:rPr lang="en-US" sz="2400" dirty="0">
                <a:latin typeface="+mj-lt"/>
              </a:rPr>
              <a:t> </a:t>
            </a:r>
          </a:p>
          <a:p>
            <a:endParaRPr lang="en-US" sz="24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Listings data provided 36923 records for NYC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Data comprised of 64 attributes covering listing amenities, listing availability, neighbourhood, host background, and reviews for each record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+mj-lt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 	</a:t>
            </a:r>
          </a:p>
        </p:txBody>
      </p:sp>
    </p:spTree>
    <p:extLst>
      <p:ext uri="{BB962C8B-B14F-4D97-AF65-F5344CB8AC3E}">
        <p14:creationId xmlns:p14="http://schemas.microsoft.com/office/powerpoint/2010/main" val="16772986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8B577-5676-3C4B-A107-E41DB331F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2238" y="588197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EA5E46"/>
                </a:solidFill>
              </a:rPr>
              <a:t>Analysis of Data Quality</a:t>
            </a:r>
          </a:p>
        </p:txBody>
      </p:sp>
      <p:pic>
        <p:nvPicPr>
          <p:cNvPr id="2050" name="Picture 2" descr="Image result for air bnb logo">
            <a:extLst>
              <a:ext uri="{FF2B5EF4-FFF2-40B4-BE49-F238E27FC236}">
                <a16:creationId xmlns:a16="http://schemas.microsoft.com/office/drawing/2014/main" id="{A162C291-208B-BE48-BF44-7D5CD7EF61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0820" y="0"/>
            <a:ext cx="2189605" cy="2022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D0926DC-6298-B648-9DF9-0D78D09F9FC8}"/>
              </a:ext>
            </a:extLst>
          </p:cNvPr>
          <p:cNvCxnSpPr>
            <a:cxnSpLocks/>
          </p:cNvCxnSpPr>
          <p:nvPr/>
        </p:nvCxnSpPr>
        <p:spPr>
          <a:xfrm>
            <a:off x="2526110" y="1576551"/>
            <a:ext cx="9518745" cy="1"/>
          </a:xfrm>
          <a:prstGeom prst="line">
            <a:avLst/>
          </a:prstGeom>
          <a:ln w="12700">
            <a:solidFill>
              <a:srgbClr val="EA5E46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8FDCCACF-C08B-B34F-A3F3-AD423B61709A}"/>
              </a:ext>
            </a:extLst>
          </p:cNvPr>
          <p:cNvSpPr txBox="1"/>
          <p:nvPr/>
        </p:nvSpPr>
        <p:spPr>
          <a:xfrm>
            <a:off x="295633" y="1930535"/>
            <a:ext cx="10878626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highlight>
                  <a:srgbClr val="C0C0C0"/>
                </a:highlight>
                <a:latin typeface="+mj-lt"/>
              </a:rPr>
              <a:t>price</a:t>
            </a:r>
            <a:r>
              <a:rPr lang="en-US" sz="2000" dirty="0">
                <a:latin typeface="+mj-lt"/>
              </a:rPr>
              <a:t> </a:t>
            </a:r>
            <a:r>
              <a:rPr lang="en-US" dirty="0">
                <a:latin typeface="+mj-lt"/>
              </a:rPr>
              <a:t> : Column contained data in string format with the currency symbol ‘$’ and comma separator</a:t>
            </a:r>
          </a:p>
          <a:p>
            <a:endParaRPr lang="en-US" sz="2000" dirty="0"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>
                <a:highlight>
                  <a:srgbClr val="C0C0C0"/>
                </a:highlight>
                <a:latin typeface="+mj-lt"/>
              </a:rPr>
              <a:t>host_response_time</a:t>
            </a:r>
            <a:r>
              <a:rPr lang="en-US" sz="2000" dirty="0">
                <a:latin typeface="+mj-lt"/>
              </a:rPr>
              <a:t> and </a:t>
            </a:r>
            <a:r>
              <a:rPr lang="en-US" sz="2000" dirty="0" err="1">
                <a:highlight>
                  <a:srgbClr val="C0C0C0"/>
                </a:highlight>
                <a:latin typeface="+mj-lt"/>
              </a:rPr>
              <a:t>host_response_rate</a:t>
            </a:r>
            <a:r>
              <a:rPr lang="en-US" sz="2000" dirty="0">
                <a:highlight>
                  <a:srgbClr val="C0C0C0"/>
                </a:highlight>
                <a:latin typeface="+mj-lt"/>
              </a:rPr>
              <a:t> </a:t>
            </a:r>
            <a:r>
              <a:rPr lang="en-US" sz="2000" dirty="0">
                <a:latin typeface="+mj-lt"/>
              </a:rPr>
              <a:t> : </a:t>
            </a:r>
            <a:r>
              <a:rPr lang="en-US" dirty="0">
                <a:latin typeface="+mj-lt"/>
              </a:rPr>
              <a:t>Columns contained data in string format with the percent symbol ’%’</a:t>
            </a:r>
            <a:endParaRPr lang="en-CA" dirty="0"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A" sz="2000" dirty="0">
              <a:highlight>
                <a:srgbClr val="C0C0C0"/>
              </a:highlight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000" dirty="0" err="1">
                <a:highlight>
                  <a:srgbClr val="C0C0C0"/>
                </a:highlight>
                <a:latin typeface="+mj-lt"/>
              </a:rPr>
              <a:t>host_is_superhost</a:t>
            </a:r>
            <a:r>
              <a:rPr lang="en-CA" sz="2000" dirty="0">
                <a:latin typeface="+mj-lt"/>
              </a:rPr>
              <a:t>, </a:t>
            </a:r>
            <a:r>
              <a:rPr lang="en-CA" sz="2000" dirty="0" err="1">
                <a:highlight>
                  <a:srgbClr val="C0C0C0"/>
                </a:highlight>
                <a:latin typeface="+mj-lt"/>
              </a:rPr>
              <a:t>host_identity_verified</a:t>
            </a:r>
            <a:r>
              <a:rPr lang="en-CA" sz="2000" dirty="0">
                <a:latin typeface="+mj-lt"/>
              </a:rPr>
              <a:t>, </a:t>
            </a:r>
            <a:r>
              <a:rPr lang="en-CA" sz="2000" dirty="0" err="1">
                <a:highlight>
                  <a:srgbClr val="C0C0C0"/>
                </a:highlight>
                <a:latin typeface="+mj-lt"/>
              </a:rPr>
              <a:t>has_availability</a:t>
            </a:r>
            <a:r>
              <a:rPr lang="en-CA" sz="2000" dirty="0">
                <a:latin typeface="+mj-lt"/>
              </a:rPr>
              <a:t>, </a:t>
            </a:r>
            <a:r>
              <a:rPr lang="en-CA" sz="2000" dirty="0" err="1">
                <a:highlight>
                  <a:srgbClr val="C0C0C0"/>
                </a:highlight>
                <a:latin typeface="+mj-lt"/>
              </a:rPr>
              <a:t>instant_bookable</a:t>
            </a:r>
            <a:r>
              <a:rPr lang="en-CA" sz="2000" dirty="0">
                <a:latin typeface="+mj-lt"/>
              </a:rPr>
              <a:t> : </a:t>
            </a:r>
            <a:r>
              <a:rPr lang="en-CA" dirty="0">
                <a:latin typeface="+mj-lt"/>
              </a:rPr>
              <a:t>Columns contained data ”t” and “f” in string format instead of Boolean. </a:t>
            </a:r>
          </a:p>
          <a:p>
            <a:endParaRPr lang="en-CA" sz="2400" dirty="0"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000" dirty="0">
                <a:latin typeface="+mj-lt"/>
              </a:rPr>
              <a:t>Redundancy for listings availability data: </a:t>
            </a:r>
          </a:p>
          <a:p>
            <a:endParaRPr lang="en-CA" sz="2000" dirty="0">
              <a:latin typeface="+mj-lt"/>
            </a:endParaRPr>
          </a:p>
          <a:p>
            <a:r>
              <a:rPr lang="en-CA" sz="2000" dirty="0">
                <a:latin typeface="+mj-lt"/>
              </a:rPr>
              <a:t>      </a:t>
            </a:r>
            <a:r>
              <a:rPr lang="en-CA" sz="2000" dirty="0">
                <a:highlight>
                  <a:srgbClr val="C0C0C0"/>
                </a:highlight>
                <a:latin typeface="+mj-lt"/>
              </a:rPr>
              <a:t>availability_30</a:t>
            </a:r>
            <a:r>
              <a:rPr lang="en-CA" sz="2000" dirty="0">
                <a:latin typeface="+mj-lt"/>
              </a:rPr>
              <a:t>,  </a:t>
            </a:r>
            <a:r>
              <a:rPr lang="en-CA" sz="2000" dirty="0">
                <a:highlight>
                  <a:srgbClr val="C0C0C0"/>
                </a:highlight>
                <a:latin typeface="+mj-lt"/>
              </a:rPr>
              <a:t>availability_60</a:t>
            </a:r>
            <a:r>
              <a:rPr lang="en-CA" sz="2000" dirty="0">
                <a:latin typeface="+mj-lt"/>
              </a:rPr>
              <a:t>,  </a:t>
            </a:r>
            <a:r>
              <a:rPr lang="en-CA" sz="2000" dirty="0">
                <a:highlight>
                  <a:srgbClr val="C0C0C0"/>
                </a:highlight>
                <a:latin typeface="+mj-lt"/>
              </a:rPr>
              <a:t>availability_90</a:t>
            </a:r>
            <a:r>
              <a:rPr lang="en-CA" sz="2000" dirty="0">
                <a:latin typeface="+mj-lt"/>
              </a:rPr>
              <a:t>, </a:t>
            </a:r>
            <a:r>
              <a:rPr lang="en-CA" sz="2000" dirty="0">
                <a:highlight>
                  <a:srgbClr val="C0C0C0"/>
                </a:highlight>
                <a:latin typeface="+mj-lt"/>
              </a:rPr>
              <a:t>availability_365</a:t>
            </a:r>
            <a:r>
              <a:rPr lang="en-CA" sz="2000" dirty="0">
                <a:latin typeface="+mj-lt"/>
              </a:rPr>
              <a:t>,   </a:t>
            </a:r>
            <a:r>
              <a:rPr lang="en-CA" sz="2000" dirty="0" err="1">
                <a:highlight>
                  <a:srgbClr val="C0C0C0"/>
                </a:highlight>
                <a:latin typeface="+mj-lt"/>
              </a:rPr>
              <a:t>minimum_minimum_nights</a:t>
            </a:r>
            <a:r>
              <a:rPr lang="en-CA" sz="2000" dirty="0">
                <a:latin typeface="+mj-lt"/>
              </a:rPr>
              <a:t>,  </a:t>
            </a:r>
          </a:p>
          <a:p>
            <a:endParaRPr lang="en-CA" sz="2000" dirty="0">
              <a:latin typeface="+mj-lt"/>
            </a:endParaRPr>
          </a:p>
          <a:p>
            <a:r>
              <a:rPr lang="en-CA" sz="2000" dirty="0">
                <a:latin typeface="+mj-lt"/>
              </a:rPr>
              <a:t>      </a:t>
            </a:r>
            <a:r>
              <a:rPr lang="en-CA" sz="2000" dirty="0" err="1">
                <a:highlight>
                  <a:srgbClr val="C0C0C0"/>
                </a:highlight>
                <a:latin typeface="+mj-lt"/>
              </a:rPr>
              <a:t>maximum_minimum_nights</a:t>
            </a:r>
            <a:r>
              <a:rPr lang="en-CA" sz="2000" dirty="0">
                <a:latin typeface="+mj-lt"/>
              </a:rPr>
              <a:t>,  </a:t>
            </a:r>
            <a:r>
              <a:rPr lang="en-CA" sz="2000" dirty="0" err="1">
                <a:highlight>
                  <a:srgbClr val="C0C0C0"/>
                </a:highlight>
                <a:latin typeface="+mj-lt"/>
              </a:rPr>
              <a:t>minimum_maximum_nights</a:t>
            </a:r>
            <a:r>
              <a:rPr lang="en-CA" sz="2000" dirty="0">
                <a:latin typeface="+mj-lt"/>
              </a:rPr>
              <a:t>,   </a:t>
            </a:r>
            <a:r>
              <a:rPr lang="en-CA" sz="2000" dirty="0" err="1">
                <a:highlight>
                  <a:srgbClr val="C0C0C0"/>
                </a:highlight>
                <a:latin typeface="+mj-lt"/>
              </a:rPr>
              <a:t>maximum_maximum_nights</a:t>
            </a:r>
            <a:r>
              <a:rPr lang="en-CA" sz="2000" dirty="0">
                <a:latin typeface="+mj-lt"/>
              </a:rPr>
              <a:t>, </a:t>
            </a:r>
          </a:p>
          <a:p>
            <a:endParaRPr lang="en-CA" sz="2000" dirty="0">
              <a:latin typeface="+mj-lt"/>
            </a:endParaRPr>
          </a:p>
          <a:p>
            <a:r>
              <a:rPr lang="en-CA" sz="2000" dirty="0">
                <a:latin typeface="+mj-lt"/>
              </a:rPr>
              <a:t>      </a:t>
            </a:r>
            <a:r>
              <a:rPr lang="en-CA" sz="2000" dirty="0" err="1">
                <a:highlight>
                  <a:srgbClr val="C0C0C0"/>
                </a:highlight>
                <a:latin typeface="+mj-lt"/>
              </a:rPr>
              <a:t>minimum_nights_avg</a:t>
            </a:r>
            <a:r>
              <a:rPr lang="en-CA" sz="2000" dirty="0">
                <a:highlight>
                  <a:srgbClr val="C0C0C0"/>
                </a:highlight>
                <a:latin typeface="+mj-lt"/>
              </a:rPr>
              <a:t>, </a:t>
            </a:r>
            <a:r>
              <a:rPr lang="en-CA" sz="2000" dirty="0">
                <a:latin typeface="+mj-lt"/>
              </a:rPr>
              <a:t>   </a:t>
            </a:r>
            <a:r>
              <a:rPr lang="en-CA" sz="2000" dirty="0">
                <a:highlight>
                  <a:srgbClr val="C0C0C0"/>
                </a:highlight>
                <a:latin typeface="+mj-lt"/>
              </a:rPr>
              <a:t> </a:t>
            </a:r>
            <a:r>
              <a:rPr lang="en-CA" sz="2000" dirty="0" err="1">
                <a:highlight>
                  <a:srgbClr val="C0C0C0"/>
                </a:highlight>
                <a:latin typeface="+mj-lt"/>
              </a:rPr>
              <a:t>minimum_nights_avg_ntm</a:t>
            </a:r>
            <a:r>
              <a:rPr lang="en-CA" sz="2000" dirty="0">
                <a:latin typeface="+mj-lt"/>
              </a:rPr>
              <a:t>, </a:t>
            </a:r>
            <a:r>
              <a:rPr lang="en-CA" sz="2000" dirty="0" err="1">
                <a:highlight>
                  <a:srgbClr val="C0C0C0"/>
                </a:highlight>
                <a:latin typeface="+mj-lt"/>
              </a:rPr>
              <a:t>maximum_nights_avg_ntm</a:t>
            </a:r>
            <a:r>
              <a:rPr lang="en-CA" sz="2000" dirty="0">
                <a:highlight>
                  <a:srgbClr val="C0C0C0"/>
                </a:highlight>
                <a:latin typeface="+mj-lt"/>
              </a:rPr>
              <a:t> </a:t>
            </a:r>
          </a:p>
          <a:p>
            <a:r>
              <a:rPr lang="en-CA" sz="2000" dirty="0">
                <a:latin typeface="+mj-lt"/>
              </a:rPr>
              <a:t>      </a:t>
            </a:r>
            <a:endParaRPr lang="en-CA" dirty="0">
              <a:latin typeface="+mj-lt"/>
            </a:endParaRPr>
          </a:p>
          <a:p>
            <a:endParaRPr lang="en-CA"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459403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8B577-5676-3C4B-A107-E41DB331F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2238" y="588197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EA5E46"/>
                </a:solidFill>
              </a:rPr>
              <a:t>Data Munging Techniques</a:t>
            </a:r>
          </a:p>
        </p:txBody>
      </p:sp>
      <p:pic>
        <p:nvPicPr>
          <p:cNvPr id="2050" name="Picture 2" descr="Image result for air bnb logo">
            <a:extLst>
              <a:ext uri="{FF2B5EF4-FFF2-40B4-BE49-F238E27FC236}">
                <a16:creationId xmlns:a16="http://schemas.microsoft.com/office/drawing/2014/main" id="{A162C291-208B-BE48-BF44-7D5CD7EF61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0820" y="0"/>
            <a:ext cx="2189605" cy="2022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D0926DC-6298-B648-9DF9-0D78D09F9FC8}"/>
              </a:ext>
            </a:extLst>
          </p:cNvPr>
          <p:cNvCxnSpPr>
            <a:cxnSpLocks/>
          </p:cNvCxnSpPr>
          <p:nvPr/>
        </p:nvCxnSpPr>
        <p:spPr>
          <a:xfrm>
            <a:off x="2526110" y="1576551"/>
            <a:ext cx="9518745" cy="1"/>
          </a:xfrm>
          <a:prstGeom prst="line">
            <a:avLst/>
          </a:prstGeom>
          <a:ln w="12700">
            <a:solidFill>
              <a:srgbClr val="EA5E46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2983C5FB-18B8-AE42-9013-49A177744CA5}"/>
              </a:ext>
            </a:extLst>
          </p:cNvPr>
          <p:cNvSpPr txBox="1"/>
          <p:nvPr/>
        </p:nvSpPr>
        <p:spPr>
          <a:xfrm>
            <a:off x="760839" y="1913759"/>
            <a:ext cx="600572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CA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dirty="0">
              <a:latin typeface="+mj-lt"/>
            </a:endParaRPr>
          </a:p>
          <a:p>
            <a:endParaRPr lang="en-CA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920365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8B577-5676-3C4B-A107-E41DB331F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2238" y="588197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EA5E46"/>
                </a:solidFill>
              </a:rPr>
              <a:t>Final Dataset</a:t>
            </a:r>
          </a:p>
        </p:txBody>
      </p:sp>
      <p:pic>
        <p:nvPicPr>
          <p:cNvPr id="2050" name="Picture 2" descr="Image result for air bnb logo">
            <a:extLst>
              <a:ext uri="{FF2B5EF4-FFF2-40B4-BE49-F238E27FC236}">
                <a16:creationId xmlns:a16="http://schemas.microsoft.com/office/drawing/2014/main" id="{A162C291-208B-BE48-BF44-7D5CD7EF61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0820" y="0"/>
            <a:ext cx="2189605" cy="2022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D0926DC-6298-B648-9DF9-0D78D09F9FC8}"/>
              </a:ext>
            </a:extLst>
          </p:cNvPr>
          <p:cNvCxnSpPr>
            <a:cxnSpLocks/>
          </p:cNvCxnSpPr>
          <p:nvPr/>
        </p:nvCxnSpPr>
        <p:spPr>
          <a:xfrm>
            <a:off x="2526110" y="1576551"/>
            <a:ext cx="9518745" cy="1"/>
          </a:xfrm>
          <a:prstGeom prst="line">
            <a:avLst/>
          </a:prstGeom>
          <a:ln w="12700">
            <a:solidFill>
              <a:srgbClr val="EA5E46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1C154DF0-FFBD-2E4B-96A2-6CBFB2792A5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497" b="50127"/>
          <a:stretch/>
        </p:blipFill>
        <p:spPr>
          <a:xfrm>
            <a:off x="3175622" y="1654162"/>
            <a:ext cx="2189605" cy="5139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B0EE8BB-BCB4-6949-810C-E6718F2EF83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0000"/>
          <a:stretch/>
        </p:blipFill>
        <p:spPr>
          <a:xfrm>
            <a:off x="6095999" y="1718130"/>
            <a:ext cx="2217198" cy="50758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238596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8B577-5676-3C4B-A107-E41DB331F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2238" y="588197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EA5E46"/>
                </a:solidFill>
              </a:rPr>
              <a:t>Relationship of Datasets</a:t>
            </a:r>
          </a:p>
        </p:txBody>
      </p:sp>
      <p:pic>
        <p:nvPicPr>
          <p:cNvPr id="2050" name="Picture 2" descr="Image result for air bnb logo">
            <a:extLst>
              <a:ext uri="{FF2B5EF4-FFF2-40B4-BE49-F238E27FC236}">
                <a16:creationId xmlns:a16="http://schemas.microsoft.com/office/drawing/2014/main" id="{A162C291-208B-BE48-BF44-7D5CD7EF61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0820" y="0"/>
            <a:ext cx="2189605" cy="2022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D0926DC-6298-B648-9DF9-0D78D09F9FC8}"/>
              </a:ext>
            </a:extLst>
          </p:cNvPr>
          <p:cNvCxnSpPr>
            <a:cxnSpLocks/>
          </p:cNvCxnSpPr>
          <p:nvPr/>
        </p:nvCxnSpPr>
        <p:spPr>
          <a:xfrm>
            <a:off x="2526110" y="1576551"/>
            <a:ext cx="9518745" cy="1"/>
          </a:xfrm>
          <a:prstGeom prst="line">
            <a:avLst/>
          </a:prstGeom>
          <a:ln w="12700">
            <a:solidFill>
              <a:srgbClr val="EA5E46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E342B9DC-43D4-CC48-B655-5845207A35F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5511" t="5430" r="37603" b="3657"/>
          <a:stretch/>
        </p:blipFill>
        <p:spPr>
          <a:xfrm>
            <a:off x="5509930" y="2351836"/>
            <a:ext cx="1291925" cy="450616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E67ED4F-1576-1541-A944-8699AF813E2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27746"/>
          <a:stretch/>
        </p:blipFill>
        <p:spPr>
          <a:xfrm>
            <a:off x="259967" y="3066746"/>
            <a:ext cx="5105585" cy="16409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50E880E-B8B2-0248-9E46-1FFBC6A90CD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1998" t="33336" r="9081" b="9203"/>
          <a:stretch/>
        </p:blipFill>
        <p:spPr>
          <a:xfrm>
            <a:off x="4777324" y="1960622"/>
            <a:ext cx="3144253" cy="44548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99F3749-6A78-9E44-A443-9F44A367CC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01855" y="4155214"/>
            <a:ext cx="3975100" cy="22987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734C720-234E-5046-8E65-DC162E79B38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26501" r="5906" b="13963"/>
          <a:stretch/>
        </p:blipFill>
        <p:spPr>
          <a:xfrm>
            <a:off x="6946233" y="1716512"/>
            <a:ext cx="4681389" cy="22987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01975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8B577-5676-3C4B-A107-E41DB331F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2238" y="588197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EA5E46"/>
                </a:solidFill>
              </a:rPr>
              <a:t>Summary of NYC Dataset</a:t>
            </a:r>
          </a:p>
        </p:txBody>
      </p:sp>
      <p:pic>
        <p:nvPicPr>
          <p:cNvPr id="2050" name="Picture 2" descr="Image result for air bnb logo">
            <a:extLst>
              <a:ext uri="{FF2B5EF4-FFF2-40B4-BE49-F238E27FC236}">
                <a16:creationId xmlns:a16="http://schemas.microsoft.com/office/drawing/2014/main" id="{A162C291-208B-BE48-BF44-7D5CD7EF61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0820" y="0"/>
            <a:ext cx="2189605" cy="2022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D0926DC-6298-B648-9DF9-0D78D09F9FC8}"/>
              </a:ext>
            </a:extLst>
          </p:cNvPr>
          <p:cNvCxnSpPr>
            <a:cxnSpLocks/>
          </p:cNvCxnSpPr>
          <p:nvPr/>
        </p:nvCxnSpPr>
        <p:spPr>
          <a:xfrm>
            <a:off x="2526110" y="1576551"/>
            <a:ext cx="9518745" cy="1"/>
          </a:xfrm>
          <a:prstGeom prst="line">
            <a:avLst/>
          </a:prstGeom>
          <a:ln w="12700">
            <a:solidFill>
              <a:srgbClr val="EA5E46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5E24194-0094-7745-8478-E41011FA2AB7}"/>
              </a:ext>
            </a:extLst>
          </p:cNvPr>
          <p:cNvGrpSpPr/>
          <p:nvPr/>
        </p:nvGrpSpPr>
        <p:grpSpPr>
          <a:xfrm>
            <a:off x="1530507" y="1772445"/>
            <a:ext cx="9130986" cy="5085555"/>
            <a:chOff x="77182" y="1632698"/>
            <a:chExt cx="9130986" cy="5085555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8726735-78C3-8648-8498-3138ECEDF6A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7182" y="1632698"/>
              <a:ext cx="6196880" cy="1558387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FDF5454-8CA4-094B-8FA3-FC31CDFFA97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873513" y="4032048"/>
              <a:ext cx="6911381" cy="1666137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27109AF-B3E7-AD4A-9935-D762FF59119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214064" y="2610235"/>
              <a:ext cx="7044854" cy="1558407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61348F8C-A564-ED45-AF95-D478EE1E76D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804195" y="5281449"/>
              <a:ext cx="6403973" cy="143680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812187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529</TotalTime>
  <Words>1124</Words>
  <Application>Microsoft Macintosh PowerPoint</Application>
  <PresentationFormat>Widescreen</PresentationFormat>
  <Paragraphs>176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Arial Rounded MT Bold</vt:lpstr>
      <vt:lpstr>Calibri</vt:lpstr>
      <vt:lpstr>Calibri Light</vt:lpstr>
      <vt:lpstr>Office Theme</vt:lpstr>
      <vt:lpstr>PowerPoint Presentation</vt:lpstr>
      <vt:lpstr>Introduction</vt:lpstr>
      <vt:lpstr>Exploratory Questions</vt:lpstr>
      <vt:lpstr>Analysis of Data Quality</vt:lpstr>
      <vt:lpstr>Analysis of Data Quality</vt:lpstr>
      <vt:lpstr>Data Munging Techniques</vt:lpstr>
      <vt:lpstr>Final Dataset</vt:lpstr>
      <vt:lpstr>Relationship of Datasets</vt:lpstr>
      <vt:lpstr>Summary of NYC Dataset</vt:lpstr>
      <vt:lpstr>Property types available in NYC</vt:lpstr>
      <vt:lpstr>Property types available in NYC</vt:lpstr>
      <vt:lpstr>Property types available in NYC</vt:lpstr>
      <vt:lpstr>Property types available in NYC</vt:lpstr>
      <vt:lpstr>NYC Neighbourhood Ratings </vt:lpstr>
      <vt:lpstr>NYC Neighbourhood Ratings </vt:lpstr>
      <vt:lpstr>Pricing of NYC Neighbourhoods</vt:lpstr>
      <vt:lpstr>Dashboard Design</vt:lpstr>
      <vt:lpstr>Dashboard Design</vt:lpstr>
      <vt:lpstr>Project Takeaways</vt:lpstr>
      <vt:lpstr>Next Steps…</vt:lpstr>
      <vt:lpstr>Thank You!</vt:lpstr>
      <vt:lpstr>Q&amp;A…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Amaris Hassan</dc:creator>
  <cp:lastModifiedBy>Amaris Hassan</cp:lastModifiedBy>
  <cp:revision>61</cp:revision>
  <dcterms:created xsi:type="dcterms:W3CDTF">2021-02-09T17:31:19Z</dcterms:created>
  <dcterms:modified xsi:type="dcterms:W3CDTF">2021-02-17T22:26:38Z</dcterms:modified>
</cp:coreProperties>
</file>